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/>
  </p:normalViewPr>
  <p:slideViewPr>
    <p:cSldViewPr snapToGrid="0">
      <p:cViewPr varScale="1">
        <p:scale>
          <a:sx n="42" d="100"/>
          <a:sy n="42" d="100"/>
        </p:scale>
        <p:origin x="-126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achine generated alternative text:&#10;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504" y="98988"/>
            <a:ext cx="3001417" cy="29537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A-D4E8-474F-83A2-2C147B5A514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9008-7CB8-4094-9388-2F6A8A8C7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03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A-D4E8-474F-83A2-2C147B5A514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9008-7CB8-4094-9388-2F6A8A8C7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7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A-D4E8-474F-83A2-2C147B5A514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9008-7CB8-4094-9388-2F6A8A8C7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46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A-D4E8-474F-83A2-2C147B5A514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9008-7CB8-4094-9388-2F6A8A8C7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2422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A-D4E8-474F-83A2-2C147B5A514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9008-7CB8-4094-9388-2F6A8A8C7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30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A-D4E8-474F-83A2-2C147B5A514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9008-7CB8-4094-9388-2F6A8A8C7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82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A-D4E8-474F-83A2-2C147B5A514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9008-7CB8-4094-9388-2F6A8A8C7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53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A-D4E8-474F-83A2-2C147B5A514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9008-7CB8-4094-9388-2F6A8A8C7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57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A-D4E8-474F-83A2-2C147B5A514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9008-7CB8-4094-9388-2F6A8A8C7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51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A-D4E8-474F-83A2-2C147B5A514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9008-7CB8-4094-9388-2F6A8A8C7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99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A-D4E8-474F-83A2-2C147B5A514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9008-7CB8-4094-9388-2F6A8A8C7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58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298A-D4E8-474F-83A2-2C147B5A514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99008-7CB8-4094-9388-2F6A8A8C7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27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Solar Tracker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Lucida Bright" panose="02040602050505020304" pitchFamily="18" charset="0"/>
              </a:rPr>
              <a:t>Jamie A. Back</a:t>
            </a:r>
          </a:p>
          <a:p>
            <a:r>
              <a:rPr lang="en-US" dirty="0" smtClean="0">
                <a:latin typeface="Lucida Bright" panose="02040602050505020304" pitchFamily="18" charset="0"/>
              </a:rPr>
              <a:t>Cincinnati Country Day School</a:t>
            </a:r>
          </a:p>
          <a:p>
            <a:r>
              <a:rPr lang="en-US" dirty="0" smtClean="0">
                <a:latin typeface="Lucida Bright" panose="02040602050505020304" pitchFamily="18" charset="0"/>
              </a:rPr>
              <a:t>Honors Geometry, Grade 9</a:t>
            </a:r>
            <a:endParaRPr lang="en-US" dirty="0">
              <a:latin typeface="Lucida Bright" panose="02040602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1051" y="3935147"/>
            <a:ext cx="2340864" cy="23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03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6858" y="2133600"/>
            <a:ext cx="1609158" cy="75751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Essential Question 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1963" y="2142563"/>
            <a:ext cx="1658291" cy="76648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Essential Question 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7038" y="2114841"/>
            <a:ext cx="1728009" cy="77544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Essential Question 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51402" y="2115671"/>
            <a:ext cx="1641669" cy="77544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Essential Question 5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7514249" y="4791632"/>
            <a:ext cx="903883" cy="6947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1" idx="0"/>
          </p:cNvCxnSpPr>
          <p:nvPr/>
        </p:nvCxnSpPr>
        <p:spPr>
          <a:xfrm>
            <a:off x="5756223" y="2890285"/>
            <a:ext cx="3033" cy="695595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334869" y="537882"/>
            <a:ext cx="4733365" cy="131781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Big Idea: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Solar Energy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732" y="2106708"/>
            <a:ext cx="3881024" cy="122815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Lucida Bright" panose="02040602050505020304" pitchFamily="18" charset="0"/>
                <a:cs typeface="LilyUPC" panose="020B0604020202020204" pitchFamily="34" charset="-34"/>
              </a:rPr>
              <a:t>How can we make a solar panel installation most effective and efficient in any location?</a:t>
            </a:r>
            <a:endParaRPr lang="en-US" sz="2000" b="1" dirty="0">
              <a:solidFill>
                <a:srgbClr val="0070C0"/>
              </a:solidFill>
              <a:latin typeface="Lucida Bright" panose="020406020505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6016" y="3585880"/>
            <a:ext cx="7466479" cy="118782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Challenge:</a:t>
            </a: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Lucida Bright" panose="02040602050505020304" pitchFamily="18" charset="0"/>
              </a:rPr>
              <a:t>Design a solar </a:t>
            </a:r>
            <a:r>
              <a:rPr lang="en-US" sz="2000" dirty="0">
                <a:solidFill>
                  <a:srgbClr val="FFC000"/>
                </a:solidFill>
                <a:latin typeface="Lucida Bright" panose="02040602050505020304" pitchFamily="18" charset="0"/>
              </a:rPr>
              <a:t>tracking device that moves solar panels throughout the day so that they optimize sun’s energy</a:t>
            </a:r>
            <a:r>
              <a:rPr lang="en-US" sz="2000" dirty="0" smtClean="0">
                <a:solidFill>
                  <a:srgbClr val="FFC000"/>
                </a:solidFill>
                <a:latin typeface="Lucida Bright" panose="020406020505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1389" y="5495362"/>
            <a:ext cx="1983438" cy="1190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Bright" panose="02040602050505020304" pitchFamily="18" charset="0"/>
              </a:rPr>
              <a:t>How does the sun's position in our sky change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82030" y="5477579"/>
            <a:ext cx="2093261" cy="11788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ctr"/>
            <a:r>
              <a:rPr lang="en-US" dirty="0" smtClean="0">
                <a:solidFill>
                  <a:srgbClr val="FF0000"/>
                </a:solidFill>
                <a:latin typeface="Lucida Bright" panose="02040602050505020304" pitchFamily="18" charset="0"/>
              </a:rPr>
              <a:t>How can we predict the position of the sun in the sky?</a:t>
            </a:r>
            <a:endParaRPr lang="en-US" sz="2400" dirty="0">
              <a:latin typeface="Lucida Bright" panose="020406020505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3629" y="5468469"/>
            <a:ext cx="2098867" cy="117886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Bright" panose="02040602050505020304" pitchFamily="18" charset="0"/>
              </a:rPr>
              <a:t>What is the best angle to install solar panels?</a:t>
            </a:r>
            <a:endParaRPr lang="en-US" dirty="0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94199" y="5468470"/>
            <a:ext cx="2124639" cy="11788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Bright" panose="02040602050505020304" pitchFamily="18" charset="0"/>
              </a:rPr>
              <a:t>How do we measure “optimizing energy”?</a:t>
            </a:r>
            <a:endParaRPr lang="en-US" dirty="0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42168" y="5486399"/>
            <a:ext cx="2097743" cy="11609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ctr"/>
            <a:r>
              <a:rPr lang="en-US" dirty="0" smtClean="0">
                <a:solidFill>
                  <a:srgbClr val="FF0000"/>
                </a:solidFill>
                <a:latin typeface="Lucida Bright" panose="02040602050505020304" pitchFamily="18" charset="0"/>
              </a:rPr>
              <a:t>How do solar panels capture the sun's energy?</a:t>
            </a:r>
            <a:endParaRPr lang="en-US" dirty="0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936376" y="1855694"/>
            <a:ext cx="1717859" cy="27790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83529" y="1837767"/>
            <a:ext cx="310407" cy="26894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56223" y="1855694"/>
            <a:ext cx="0" cy="22971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00390" y="1835526"/>
            <a:ext cx="467844" cy="27118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98747" y="1869144"/>
            <a:ext cx="2589959" cy="25549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962143" y="4782668"/>
            <a:ext cx="1717859" cy="7037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917769" y="4773705"/>
            <a:ext cx="166970" cy="6947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6" idx="0"/>
          </p:cNvCxnSpPr>
          <p:nvPr/>
        </p:nvCxnSpPr>
        <p:spPr>
          <a:xfrm flipH="1">
            <a:off x="5991040" y="4782668"/>
            <a:ext cx="5026" cy="7037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7897341" y="4773705"/>
            <a:ext cx="2254061" cy="6947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73743" y="4632252"/>
            <a:ext cx="15581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Guiding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Questions:</a:t>
            </a:r>
          </a:p>
        </p:txBody>
      </p:sp>
    </p:spTree>
    <p:extLst>
      <p:ext uri="{BB962C8B-B14F-4D97-AF65-F5344CB8AC3E}">
        <p14:creationId xmlns:p14="http://schemas.microsoft.com/office/powerpoint/2010/main" xmlns="" val="61404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Academic Content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8642" y="1690688"/>
            <a:ext cx="7190166" cy="317673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678351" y="2431037"/>
            <a:ext cx="2936581" cy="1696036"/>
            <a:chOff x="6546215" y="4212395"/>
            <a:chExt cx="4807585" cy="2400300"/>
          </a:xfrm>
        </p:grpSpPr>
        <p:pic>
          <p:nvPicPr>
            <p:cNvPr id="5" name="Picture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46215" y="4212395"/>
              <a:ext cx="4807585" cy="2400300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 rot="20207394">
              <a:off x="8784924" y="4917246"/>
              <a:ext cx="142679" cy="1296275"/>
            </a:xfrm>
            <a:prstGeom prst="rect">
              <a:avLst/>
            </a:prstGeom>
            <a:ln cap="sq">
              <a:solidFill>
                <a:schemeClr val="accent1">
                  <a:shade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74374" y="5380672"/>
            <a:ext cx="5821626" cy="21698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  <a:latin typeface="Lucida Bright" panose="02040602050505020304" pitchFamily="18" charset="0"/>
              </a:rPr>
              <a:t>Modeling with Geometry</a:t>
            </a:r>
            <a:r>
              <a:rPr lang="en-US" b="1" i="1" dirty="0" smtClean="0">
                <a:latin typeface="Lucida Bright" panose="02040602050505020304" pitchFamily="18" charset="0"/>
              </a:rPr>
              <a:t/>
            </a:r>
            <a:br>
              <a:rPr lang="en-US" b="1" i="1" dirty="0" smtClean="0">
                <a:latin typeface="Lucida Bright" panose="02040602050505020304" pitchFamily="18" charset="0"/>
              </a:rPr>
            </a:br>
            <a:r>
              <a:rPr lang="en-US" dirty="0" smtClean="0">
                <a:latin typeface="Lucida Bright" panose="02040602050505020304" pitchFamily="18" charset="0"/>
              </a:rPr>
              <a:t>Use geometric shapes, measures, and properties to describe objects;  Apply geometric methods to solve design problems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Lucida Bright" panose="02040602050505020304" pitchFamily="18" charset="0"/>
              </a:rPr>
              <a:t> </a:t>
            </a:r>
            <a:br>
              <a:rPr lang="en-US" dirty="0" smtClean="0">
                <a:latin typeface="Lucida Bright" panose="02040602050505020304" pitchFamily="18" charset="0"/>
              </a:rPr>
            </a:br>
            <a:r>
              <a:rPr lang="en-US" dirty="0" smtClean="0">
                <a:latin typeface="Lucida Bright" panose="02040602050505020304" pitchFamily="18" charset="0"/>
              </a:rPr>
              <a:t/>
            </a:r>
            <a:br>
              <a:rPr lang="en-US" dirty="0" smtClean="0">
                <a:latin typeface="Lucida Bright" panose="02040602050505020304" pitchFamily="18" charset="0"/>
              </a:rPr>
            </a:br>
            <a:endParaRPr lang="en-US" dirty="0" smtClean="0">
              <a:latin typeface="Lucida Bright" panose="020406020505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9344" y="53806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Lucida Bright" panose="02040602050505020304" pitchFamily="18" charset="0"/>
              </a:rPr>
              <a:t>Geometric Measurement and Dimension</a:t>
            </a:r>
            <a:r>
              <a:rPr lang="en-US" b="1" i="1" dirty="0" smtClean="0">
                <a:latin typeface="Lucida Bright" panose="02040602050505020304" pitchFamily="18" charset="0"/>
              </a:rPr>
              <a:t/>
            </a:r>
            <a:br>
              <a:rPr lang="en-US" b="1" i="1" dirty="0" smtClean="0">
                <a:latin typeface="Lucida Bright" panose="02040602050505020304" pitchFamily="18" charset="0"/>
              </a:rPr>
            </a:br>
            <a:r>
              <a:rPr lang="en-US" dirty="0" smtClean="0">
                <a:latin typeface="Lucida Bright" panose="02040602050505020304" pitchFamily="18" charset="0"/>
              </a:rPr>
              <a:t>2D vs 3D relationships</a:t>
            </a:r>
          </a:p>
          <a:p>
            <a:endParaRPr lang="en-US" dirty="0">
              <a:latin typeface="Lucida Bright" panose="02040602050505020304" pitchFamily="18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Lucida Bright" panose="02040602050505020304" pitchFamily="18" charset="0"/>
              </a:rPr>
              <a:t>Expressing Geometric Properties with Equations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13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Applications, Societal Impact, and Career Awareness</a:t>
            </a:r>
            <a:endParaRPr lang="en-US" dirty="0"/>
          </a:p>
        </p:txBody>
      </p:sp>
      <p:pic>
        <p:nvPicPr>
          <p:cNvPr id="4" name="Picture 1" descr="Machine generated alternative text:&#10;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269" y="2109583"/>
            <a:ext cx="1495938" cy="141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6690" y="1614376"/>
            <a:ext cx="3477110" cy="1943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3606" y="4459431"/>
            <a:ext cx="3992752" cy="2086968"/>
          </a:xfrm>
          <a:prstGeom prst="rect">
            <a:avLst/>
          </a:prstGeom>
        </p:spPr>
      </p:pic>
      <p:pic>
        <p:nvPicPr>
          <p:cNvPr id="7" name="Picture 6" descr="Machine generated alternative text:&#10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3150">
            <a:off x="10250478" y="3263369"/>
            <a:ext cx="14097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4459431"/>
            <a:ext cx="2770720" cy="2082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4852" y="3685424"/>
            <a:ext cx="2140711" cy="2856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4169" y="2033360"/>
            <a:ext cx="2058514" cy="221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88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Analysis:  Evidence of Student Learning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914289" y="16047061"/>
            <a:ext cx="5588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Lucida Bright" panose="02040602050505020304" pitchFamily="18" charset="0"/>
              </a:rPr>
              <a:t>Pre-Assessment</a:t>
            </a:r>
            <a:br>
              <a:rPr lang="en-US" sz="3200" dirty="0" smtClean="0">
                <a:latin typeface="Lucida Bright" panose="02040602050505020304" pitchFamily="18" charset="0"/>
              </a:rPr>
            </a:br>
            <a:r>
              <a:rPr lang="en-US" sz="3200" dirty="0" smtClean="0">
                <a:latin typeface="Lucida Bright" panose="02040602050505020304" pitchFamily="18" charset="0"/>
              </a:rPr>
              <a:t>Average Score:  61%</a:t>
            </a:r>
          </a:p>
          <a:p>
            <a:endParaRPr lang="en-US" sz="3200" dirty="0">
              <a:latin typeface="Lucida Bright" panose="02040602050505020304" pitchFamily="18" charset="0"/>
            </a:endParaRPr>
          </a:p>
          <a:p>
            <a:r>
              <a:rPr lang="en-US" sz="3200" dirty="0" smtClean="0">
                <a:latin typeface="Lucida Bright" panose="02040602050505020304" pitchFamily="18" charset="0"/>
              </a:rPr>
              <a:t>Post-Assessment</a:t>
            </a:r>
            <a:br>
              <a:rPr lang="en-US" sz="3200" dirty="0" smtClean="0">
                <a:latin typeface="Lucida Bright" panose="02040602050505020304" pitchFamily="18" charset="0"/>
              </a:rPr>
            </a:br>
            <a:r>
              <a:rPr lang="en-US" sz="3200" dirty="0" smtClean="0">
                <a:latin typeface="Lucida Bright" panose="02040602050505020304" pitchFamily="18" charset="0"/>
              </a:rPr>
              <a:t>Average Score: 79%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9617" y="15489389"/>
            <a:ext cx="7310320" cy="53045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74283" y="17225865"/>
            <a:ext cx="7310320" cy="53045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557991" y="18600867"/>
            <a:ext cx="5588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Lucida Bright" panose="02040602050505020304" pitchFamily="18" charset="0"/>
              </a:rPr>
              <a:t>Pre-Assessment</a:t>
            </a:r>
            <a:br>
              <a:rPr lang="en-US" sz="3200" dirty="0" smtClean="0">
                <a:latin typeface="Lucida Bright" panose="02040602050505020304" pitchFamily="18" charset="0"/>
              </a:rPr>
            </a:br>
            <a:r>
              <a:rPr lang="en-US" sz="3200" dirty="0" smtClean="0">
                <a:latin typeface="Lucida Bright" panose="02040602050505020304" pitchFamily="18" charset="0"/>
              </a:rPr>
              <a:t>Average Score:  61%</a:t>
            </a:r>
          </a:p>
          <a:p>
            <a:endParaRPr lang="en-US" sz="3200" dirty="0">
              <a:latin typeface="Lucida Bright" panose="02040602050505020304" pitchFamily="18" charset="0"/>
            </a:endParaRPr>
          </a:p>
          <a:p>
            <a:r>
              <a:rPr lang="en-US" sz="3200" dirty="0" smtClean="0">
                <a:latin typeface="Lucida Bright" panose="02040602050505020304" pitchFamily="18" charset="0"/>
              </a:rPr>
              <a:t>Post-Assessment</a:t>
            </a:r>
            <a:br>
              <a:rPr lang="en-US" sz="3200" dirty="0" smtClean="0">
                <a:latin typeface="Lucida Bright" panose="02040602050505020304" pitchFamily="18" charset="0"/>
              </a:rPr>
            </a:br>
            <a:r>
              <a:rPr lang="en-US" sz="3200" dirty="0" smtClean="0">
                <a:latin typeface="Lucida Bright" panose="02040602050505020304" pitchFamily="18" charset="0"/>
              </a:rPr>
              <a:t>Average Score: 79%</a:t>
            </a:r>
            <a:endParaRPr lang="en-US" sz="320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4294967295"/>
          </p:nvPr>
        </p:nvSpPr>
        <p:spPr>
          <a:xfrm>
            <a:off x="7855528" y="2579615"/>
            <a:ext cx="3913909" cy="248313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Lucida Bright" panose="02040602050505020304" pitchFamily="18" charset="0"/>
              </a:rPr>
              <a:t>Pre-Assessment</a:t>
            </a:r>
            <a:br>
              <a:rPr lang="en-US" dirty="0" smtClean="0">
                <a:latin typeface="Lucida Bright" panose="02040602050505020304" pitchFamily="18" charset="0"/>
              </a:rPr>
            </a:br>
            <a:r>
              <a:rPr lang="en-US" dirty="0" smtClean="0">
                <a:latin typeface="Lucida Bright" panose="02040602050505020304" pitchFamily="18" charset="0"/>
              </a:rPr>
              <a:t>Average Score:  61%</a:t>
            </a:r>
          </a:p>
          <a:p>
            <a:endParaRPr lang="en-US" dirty="0" smtClean="0"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Lucida Bright" panose="02040602050505020304" pitchFamily="18" charset="0"/>
              </a:rPr>
              <a:t>Post-Assessment</a:t>
            </a:r>
            <a:br>
              <a:rPr lang="en-US" dirty="0" smtClean="0">
                <a:latin typeface="Lucida Bright" panose="02040602050505020304" pitchFamily="18" charset="0"/>
              </a:rPr>
            </a:br>
            <a:r>
              <a:rPr lang="en-US" dirty="0" smtClean="0">
                <a:latin typeface="Lucida Bright" panose="02040602050505020304" pitchFamily="18" charset="0"/>
              </a:rPr>
              <a:t>Average Score: 79%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5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199" y="1802691"/>
            <a:ext cx="6795655" cy="493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8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32094" cy="4351338"/>
          </a:xfrm>
        </p:spPr>
        <p:txBody>
          <a:bodyPr/>
          <a:lstStyle/>
          <a:p>
            <a:r>
              <a:rPr lang="en-US" dirty="0" smtClean="0"/>
              <a:t>What’s the Big Idea?</a:t>
            </a:r>
          </a:p>
          <a:p>
            <a:r>
              <a:rPr lang="en-US" dirty="0" smtClean="0"/>
              <a:t>Where is the Sun?</a:t>
            </a:r>
          </a:p>
          <a:p>
            <a:r>
              <a:rPr lang="en-US" dirty="0" smtClean="0"/>
              <a:t>Angles Matter</a:t>
            </a:r>
          </a:p>
          <a:p>
            <a:r>
              <a:rPr lang="en-US" dirty="0" smtClean="0"/>
              <a:t>Challenge!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37" y="4598264"/>
            <a:ext cx="2556772" cy="19175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752863" y="2386779"/>
            <a:ext cx="2373199" cy="17798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8219" y="296186"/>
            <a:ext cx="2568389" cy="19262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9426" y="2449437"/>
            <a:ext cx="2545976" cy="19094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4067" y="4598265"/>
            <a:ext cx="2551530" cy="19136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7454" y="4598265"/>
            <a:ext cx="2551529" cy="19136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841" y="4585879"/>
            <a:ext cx="2584561" cy="19384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5881" y="2638114"/>
            <a:ext cx="2433619" cy="18252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6975" y="296186"/>
            <a:ext cx="2212008" cy="165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3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19020" cy="4351338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dirty="0" smtClean="0">
                <a:latin typeface="Lucida Bright" panose="02040602050505020304" pitchFamily="18" charset="0"/>
              </a:rPr>
              <a:t>Students comfortably </a:t>
            </a:r>
            <a:r>
              <a:rPr lang="en-US" smtClean="0">
                <a:latin typeface="Lucida Bright" panose="02040602050505020304" pitchFamily="18" charset="0"/>
              </a:rPr>
              <a:t>used solar vocabulary </a:t>
            </a:r>
            <a:r>
              <a:rPr lang="en-US" dirty="0" smtClean="0">
                <a:latin typeface="Lucida Bright" panose="02040602050505020304" pitchFamily="18" charset="0"/>
              </a:rPr>
              <a:t>with peers.  </a:t>
            </a:r>
          </a:p>
          <a:p>
            <a:pPr marL="571500" indent="-571500"/>
            <a:r>
              <a:rPr lang="en-US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Students were surprised that simple geometry could find solar altitude.</a:t>
            </a:r>
          </a:p>
          <a:p>
            <a:pPr marL="571500" indent="-571500"/>
            <a:r>
              <a:rPr lang="en-US" dirty="0" smtClean="0">
                <a:latin typeface="Lucida Bright" panose="02040602050505020304" pitchFamily="18" charset="0"/>
              </a:rPr>
              <a:t>Students were highly engaged during the unit. </a:t>
            </a:r>
          </a:p>
          <a:p>
            <a:pPr marL="571500" indent="-571500"/>
            <a:r>
              <a:rPr lang="en-US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Groups continuously tested and refined their devices and were able to determine the impact of design changes.</a:t>
            </a:r>
          </a:p>
          <a:p>
            <a:pPr marL="571500" indent="-571500"/>
            <a:r>
              <a:rPr lang="en-US" dirty="0" smtClean="0">
                <a:latin typeface="Lucida Bright" panose="02040602050505020304" pitchFamily="18" charset="0"/>
              </a:rPr>
              <a:t>Most groups used only one solar panel; most devices moved too fast. </a:t>
            </a:r>
            <a:r>
              <a:rPr lang="en-US" i="1" dirty="0" smtClean="0">
                <a:latin typeface="Lucida Bright" panose="02040602050505020304" pitchFamily="18" charset="0"/>
              </a:rPr>
              <a:t>Result:  Added an activity</a:t>
            </a:r>
            <a:r>
              <a:rPr lang="en-US" dirty="0">
                <a:latin typeface="Lucida Bright" panose="02040602050505020304" pitchFamily="18" charset="0"/>
              </a:rPr>
              <a:t>.</a:t>
            </a:r>
            <a:endParaRPr lang="en-US" dirty="0" smtClean="0">
              <a:latin typeface="Lucida Bright" panose="02040602050505020304" pitchFamily="18" charset="0"/>
            </a:endParaRPr>
          </a:p>
          <a:p>
            <a:pPr marL="571500" indent="-571500"/>
            <a:r>
              <a:rPr lang="en-US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Some students had difficulty finding the best surface azimuth and tilt angles for stationary solar installations. </a:t>
            </a:r>
            <a:r>
              <a:rPr lang="en-US" i="1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Result</a:t>
            </a:r>
            <a:r>
              <a:rPr lang="en-US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:  </a:t>
            </a:r>
            <a:r>
              <a:rPr lang="en-US" i="1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Refined student questions.</a:t>
            </a:r>
            <a:endParaRPr lang="en-US" dirty="0" smtClean="0">
              <a:solidFill>
                <a:srgbClr val="0070C0"/>
              </a:solidFill>
              <a:latin typeface="Lucida Bright" panose="02040602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17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255</Words>
  <Application>Microsoft Office PowerPoint</Application>
  <PresentationFormat>Custom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Solar Tracker Project</vt:lpstr>
      <vt:lpstr>Slide 2</vt:lpstr>
      <vt:lpstr>Academic Content</vt:lpstr>
      <vt:lpstr>Real World Applications, Societal Impact, and Career Awareness</vt:lpstr>
      <vt:lpstr>Data Analysis:  Evidence of Student Learning</vt:lpstr>
      <vt:lpstr>Activities</vt:lpstr>
      <vt:lpstr>Reflections</vt:lpstr>
    </vt:vector>
  </TitlesOfParts>
  <Company>Cincinnati Country Day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Tracker Project</dc:title>
  <dc:creator>Back, Jamie A.</dc:creator>
  <cp:lastModifiedBy>Debbie</cp:lastModifiedBy>
  <cp:revision>13</cp:revision>
  <dcterms:created xsi:type="dcterms:W3CDTF">2014-03-24T19:12:55Z</dcterms:created>
  <dcterms:modified xsi:type="dcterms:W3CDTF">2014-03-25T01:16:05Z</dcterms:modified>
</cp:coreProperties>
</file>